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8" r:id="rId5"/>
    <p:sldId id="269" r:id="rId6"/>
    <p:sldId id="270" r:id="rId7"/>
    <p:sldId id="271" r:id="rId8"/>
    <p:sldId id="272" r:id="rId9"/>
    <p:sldId id="273" r:id="rId10"/>
    <p:sldId id="275" r:id="rId11"/>
    <p:sldId id="274" r:id="rId12"/>
    <p:sldId id="276" r:id="rId13"/>
    <p:sldId id="27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495920-6584-4518-81B7-8290157F6771}" type="datetimeFigureOut">
              <a:rPr lang="ru-RU" smtClean="0"/>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394161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495920-6584-4518-81B7-8290157F6771}" type="datetimeFigureOut">
              <a:rPr lang="ru-RU" smtClean="0"/>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29425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495920-6584-4518-81B7-8290157F6771}" type="datetimeFigureOut">
              <a:rPr lang="ru-RU" smtClean="0"/>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312472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495920-6584-4518-81B7-8290157F6771}" type="datetimeFigureOut">
              <a:rPr lang="ru-RU" smtClean="0"/>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316444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495920-6584-4518-81B7-8290157F6771}" type="datetimeFigureOut">
              <a:rPr lang="ru-RU" smtClean="0"/>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72793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495920-6584-4518-81B7-8290157F6771}" type="datetimeFigureOut">
              <a:rPr lang="ru-RU" smtClean="0"/>
              <a:t>16.06.2014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254458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495920-6584-4518-81B7-8290157F6771}" type="datetimeFigureOut">
              <a:rPr lang="ru-RU" smtClean="0"/>
              <a:t>16.06.2014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276363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495920-6584-4518-81B7-8290157F6771}" type="datetimeFigureOut">
              <a:rPr lang="ru-RU" smtClean="0"/>
              <a:t>16.06.2014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130306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495920-6584-4518-81B7-8290157F6771}" type="datetimeFigureOut">
              <a:rPr lang="ru-RU" smtClean="0"/>
              <a:t>16.06.2014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208760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495920-6584-4518-81B7-8290157F6771}" type="datetimeFigureOut">
              <a:rPr lang="ru-RU" smtClean="0"/>
              <a:t>16.06.2014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141596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495920-6584-4518-81B7-8290157F6771}" type="datetimeFigureOut">
              <a:rPr lang="ru-RU" smtClean="0"/>
              <a:t>16.06.2014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CF7ADA-D4BB-4E5E-9774-4B1989F51E4D}" type="slidenum">
              <a:rPr lang="ru-RU" smtClean="0"/>
              <a:t>‹#›</a:t>
            </a:fld>
            <a:endParaRPr lang="ru-RU"/>
          </a:p>
        </p:txBody>
      </p:sp>
    </p:spTree>
    <p:extLst>
      <p:ext uri="{BB962C8B-B14F-4D97-AF65-F5344CB8AC3E}">
        <p14:creationId xmlns:p14="http://schemas.microsoft.com/office/powerpoint/2010/main" val="349914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95920-6584-4518-81B7-8290157F6771}" type="datetimeFigureOut">
              <a:rPr lang="ru-RU" smtClean="0"/>
              <a:t>16.06.2014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F7ADA-D4BB-4E5E-9774-4B1989F51E4D}" type="slidenum">
              <a:rPr lang="ru-RU" smtClean="0"/>
              <a:t>‹#›</a:t>
            </a:fld>
            <a:endParaRPr lang="ru-RU"/>
          </a:p>
        </p:txBody>
      </p:sp>
    </p:spTree>
    <p:extLst>
      <p:ext uri="{BB962C8B-B14F-4D97-AF65-F5344CB8AC3E}">
        <p14:creationId xmlns:p14="http://schemas.microsoft.com/office/powerpoint/2010/main" val="225312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jpe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jpe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jpeg"/><Relationship Id="rId7"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42384"/>
            <a:ext cx="8229600" cy="1143000"/>
          </a:xfrm>
        </p:spPr>
        <p:txBody>
          <a:bodyPr/>
          <a:lstStyle/>
          <a:p>
            <a:r>
              <a:rPr lang="ru-RU" dirty="0" smtClean="0"/>
              <a:t>5</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2319959" y="-99392"/>
            <a:ext cx="4916337" cy="7380000"/>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20999999"/>
            </a:camera>
            <a:lightRig rig="threePt" dir="t"/>
          </a:scene3d>
          <a:extLst/>
        </p:spPr>
      </p:pic>
      <p:sp>
        <p:nvSpPr>
          <p:cNvPr id="9" name="Прямоугольник 8"/>
          <p:cNvSpPr/>
          <p:nvPr/>
        </p:nvSpPr>
        <p:spPr>
          <a:xfrm>
            <a:off x="2379716" y="2322746"/>
            <a:ext cx="528862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Georgia" panose="02040502050405020303" pitchFamily="18" charset="0"/>
              </a:rPr>
              <a:t>КАЛЕНДАРЬ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Georgia" panose="02040502050405020303" pitchFamily="18" charset="0"/>
              </a:rPr>
              <a:t>ПОБЕДЫ</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Georgia" panose="02040502050405020303" pitchFamily="18" charset="0"/>
            </a:endParaRPr>
          </a:p>
        </p:txBody>
      </p:sp>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315416"/>
            <a:ext cx="8984913" cy="1476000"/>
          </a:xfrm>
          <a:prstGeom prst="rect">
            <a:avLst/>
          </a:prstGeom>
          <a:effectLst>
            <a:softEdge rad="31750"/>
          </a:effectLst>
        </p:spPr>
      </p:pic>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79513" y="5625304"/>
            <a:ext cx="8984913" cy="1476000"/>
          </a:xfrm>
          <a:prstGeom prst="rect">
            <a:avLst/>
          </a:prstGeom>
        </p:spPr>
      </p:pic>
    </p:spTree>
    <p:extLst>
      <p:ext uri="{BB962C8B-B14F-4D97-AF65-F5344CB8AC3E}">
        <p14:creationId xmlns:p14="http://schemas.microsoft.com/office/powerpoint/2010/main" val="44783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292894"/>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sp>
        <p:nvSpPr>
          <p:cNvPr id="18" name="Прямоугольник 7"/>
          <p:cNvSpPr>
            <a:spLocks noChangeArrowheads="1"/>
          </p:cNvSpPr>
          <p:nvPr/>
        </p:nvSpPr>
        <p:spPr bwMode="auto">
          <a:xfrm>
            <a:off x="6369645" y="2096784"/>
            <a:ext cx="24526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sz="1300" dirty="0"/>
          </a:p>
        </p:txBody>
      </p:sp>
      <p:pic>
        <p:nvPicPr>
          <p:cNvPr id="13" name="Picture 2" descr="D:\презентация\визитк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0648"/>
            <a:ext cx="48418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355976" y="908720"/>
            <a:ext cx="4068960" cy="2631490"/>
          </a:xfrm>
          <a:prstGeom prst="rect">
            <a:avLst/>
          </a:prstGeom>
          <a:noFill/>
        </p:spPr>
        <p:txBody>
          <a:bodyPr wrap="square" rtlCol="0">
            <a:spAutoFit/>
          </a:bodyPr>
          <a:lstStyle/>
          <a:p>
            <a:r>
              <a:rPr lang="ru-RU" sz="1500" b="1" dirty="0"/>
              <a:t>Председатель городского Совета ветеранов </a:t>
            </a:r>
            <a:r>
              <a:rPr lang="ru-RU" sz="1500" b="1" dirty="0">
                <a:solidFill>
                  <a:srgbClr val="C00000"/>
                </a:solidFill>
              </a:rPr>
              <a:t>Алексей </a:t>
            </a:r>
            <a:r>
              <a:rPr lang="ru-RU" sz="1500" b="1" dirty="0" smtClean="0">
                <a:solidFill>
                  <a:srgbClr val="C00000"/>
                </a:solidFill>
              </a:rPr>
              <a:t>Акишин</a:t>
            </a:r>
            <a:r>
              <a:rPr lang="en-US" sz="1500" b="1" dirty="0" smtClean="0">
                <a:solidFill>
                  <a:srgbClr val="C00000"/>
                </a:solidFill>
              </a:rPr>
              <a:t>: </a:t>
            </a:r>
            <a:endParaRPr lang="ru-RU" sz="1500" b="1" dirty="0" smtClean="0">
              <a:solidFill>
                <a:srgbClr val="C00000"/>
              </a:solidFill>
            </a:endParaRPr>
          </a:p>
          <a:p>
            <a:pPr algn="just"/>
            <a:r>
              <a:rPr lang="ru-RU" sz="1500" i="1" dirty="0"/>
              <a:t>«То, что сделала инициативная группа, что сделали жители города — дети вместе с родителями, бабушками и дедушками, — это величайшее дело. Я думаю, это значительный шаг в укреплении связи между поколениями. На 1 мая в Череповце в живых осталось только 477 участников войны. Вместе с ними уходит информация из первых уст, но память должна оставаться».</a:t>
            </a:r>
            <a:endParaRPr lang="ru-RU" sz="1500" i="1" dirty="0" smtClean="0"/>
          </a:p>
        </p:txBody>
      </p:sp>
      <p:sp>
        <p:nvSpPr>
          <p:cNvPr id="16" name="Прямоугольник 2"/>
          <p:cNvSpPr>
            <a:spLocks noChangeArrowheads="1"/>
          </p:cNvSpPr>
          <p:nvPr/>
        </p:nvSpPr>
        <p:spPr bwMode="auto">
          <a:xfrm>
            <a:off x="1268302" y="436022"/>
            <a:ext cx="3240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b="1" dirty="0"/>
              <a:t>Проект </a:t>
            </a:r>
            <a:r>
              <a:rPr lang="ru-RU" altLang="ru-RU" b="1" dirty="0">
                <a:solidFill>
                  <a:srgbClr val="C00000"/>
                </a:solidFill>
              </a:rPr>
              <a:t>«Календарь Победы»</a:t>
            </a:r>
          </a:p>
        </p:txBody>
      </p:sp>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760" y="980728"/>
            <a:ext cx="3488366" cy="2592000"/>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5902" y="3645312"/>
            <a:ext cx="3900514" cy="2592000"/>
          </a:xfrm>
          <a:prstGeom prst="rect">
            <a:avLst/>
          </a:prstGeom>
        </p:spPr>
      </p:pic>
      <p:sp>
        <p:nvSpPr>
          <p:cNvPr id="20" name="TextBox 19"/>
          <p:cNvSpPr txBox="1"/>
          <p:nvPr/>
        </p:nvSpPr>
        <p:spPr>
          <a:xfrm>
            <a:off x="755576" y="3591014"/>
            <a:ext cx="3600400" cy="2862322"/>
          </a:xfrm>
          <a:prstGeom prst="rect">
            <a:avLst/>
          </a:prstGeom>
          <a:noFill/>
        </p:spPr>
        <p:txBody>
          <a:bodyPr wrap="square" rtlCol="0">
            <a:spAutoFit/>
          </a:bodyPr>
          <a:lstStyle/>
          <a:p>
            <a:r>
              <a:rPr lang="ru-RU" sz="1500" b="1" dirty="0"/>
              <a:t>Председатель </a:t>
            </a:r>
            <a:r>
              <a:rPr lang="ru-RU" sz="1500" b="1" dirty="0" smtClean="0"/>
              <a:t>ветеранской организации </a:t>
            </a:r>
            <a:r>
              <a:rPr lang="ru-RU" sz="1500" b="1" dirty="0"/>
              <a:t>работников образования города </a:t>
            </a:r>
            <a:endParaRPr lang="ru-RU" sz="1500" b="1" dirty="0" smtClean="0"/>
          </a:p>
          <a:p>
            <a:r>
              <a:rPr lang="ru-RU" sz="1500" b="1" dirty="0" smtClean="0">
                <a:solidFill>
                  <a:srgbClr val="C00000"/>
                </a:solidFill>
              </a:rPr>
              <a:t>Галина </a:t>
            </a:r>
            <a:r>
              <a:rPr lang="ru-RU" sz="1500" b="1" dirty="0" err="1">
                <a:solidFill>
                  <a:srgbClr val="C00000"/>
                </a:solidFill>
              </a:rPr>
              <a:t>Матреничева</a:t>
            </a:r>
            <a:r>
              <a:rPr lang="ru-RU" sz="1500" b="1" dirty="0">
                <a:solidFill>
                  <a:srgbClr val="C00000"/>
                </a:solidFill>
              </a:rPr>
              <a:t>:</a:t>
            </a:r>
            <a:endParaRPr lang="ru-RU" sz="1500" b="1" dirty="0" smtClean="0">
              <a:solidFill>
                <a:srgbClr val="C00000"/>
              </a:solidFill>
            </a:endParaRPr>
          </a:p>
          <a:p>
            <a:pPr algn="just"/>
            <a:r>
              <a:rPr lang="ru-RU" sz="1500" i="1" dirty="0"/>
              <a:t>«Очень много детей. Они пишут о бабушках, дедушках и прадедушках. А это значит, что вся семья принимала участие в создании календаря. А самое главное — дети прочувствовали, что такое война. Рисунков, как они видят войну, много. Я считаю, это замечательно, прекрасная память для всех».</a:t>
            </a:r>
            <a:endParaRPr lang="ru-RU" sz="1500" i="1" dirty="0" smtClean="0"/>
          </a:p>
        </p:txBody>
      </p:sp>
    </p:spTree>
    <p:extLst>
      <p:ext uri="{BB962C8B-B14F-4D97-AF65-F5344CB8AC3E}">
        <p14:creationId xmlns:p14="http://schemas.microsoft.com/office/powerpoint/2010/main" val="909389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292894"/>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sp>
        <p:nvSpPr>
          <p:cNvPr id="18" name="Прямоугольник 7"/>
          <p:cNvSpPr>
            <a:spLocks noChangeArrowheads="1"/>
          </p:cNvSpPr>
          <p:nvPr/>
        </p:nvSpPr>
        <p:spPr bwMode="auto">
          <a:xfrm>
            <a:off x="6369645" y="2096784"/>
            <a:ext cx="24526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sz="1300" dirty="0"/>
          </a:p>
        </p:txBody>
      </p:sp>
      <p:pic>
        <p:nvPicPr>
          <p:cNvPr id="13" name="Picture 2" descr="D:\презентация\визитк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0648"/>
            <a:ext cx="48418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2"/>
          <p:cNvSpPr>
            <a:spLocks noChangeArrowheads="1"/>
          </p:cNvSpPr>
          <p:nvPr/>
        </p:nvSpPr>
        <p:spPr bwMode="auto">
          <a:xfrm>
            <a:off x="1268302" y="436022"/>
            <a:ext cx="3240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b="1" dirty="0"/>
              <a:t>Проект </a:t>
            </a:r>
            <a:r>
              <a:rPr lang="ru-RU" altLang="ru-RU" b="1" dirty="0">
                <a:solidFill>
                  <a:srgbClr val="C00000"/>
                </a:solidFill>
              </a:rPr>
              <a:t>«Календарь Победы»</a:t>
            </a:r>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280" y="951852"/>
            <a:ext cx="7685144" cy="5143500"/>
          </a:xfrm>
          <a:prstGeom prst="rect">
            <a:avLst/>
          </a:prstGeom>
        </p:spPr>
      </p:pic>
      <p:pic>
        <p:nvPicPr>
          <p:cNvPr id="19" name="Picture 2" descr="D:\презентация\blank_with_shad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79512" y="5805264"/>
            <a:ext cx="8784976" cy="69229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043608" y="5868561"/>
            <a:ext cx="7128792" cy="584775"/>
          </a:xfrm>
          <a:prstGeom prst="rect">
            <a:avLst/>
          </a:prstGeom>
          <a:noFill/>
        </p:spPr>
        <p:txBody>
          <a:bodyPr wrap="square" rtlCol="0">
            <a:spAutoFit/>
          </a:bodyPr>
          <a:lstStyle/>
          <a:p>
            <a:pPr algn="ctr"/>
            <a:r>
              <a:rPr lang="ru-RU" sz="1600" b="1" dirty="0" smtClean="0">
                <a:solidFill>
                  <a:srgbClr val="C00000"/>
                </a:solidFill>
              </a:rPr>
              <a:t>В </a:t>
            </a:r>
            <a:r>
              <a:rPr lang="ru-RU" sz="1600" b="1" dirty="0">
                <a:solidFill>
                  <a:srgbClr val="C00000"/>
                </a:solidFill>
              </a:rPr>
              <a:t>эфире федерального телеканала «Общественное телевидение России</a:t>
            </a:r>
            <a:r>
              <a:rPr lang="ru-RU" sz="1600" b="1" dirty="0" smtClean="0">
                <a:solidFill>
                  <a:srgbClr val="C00000"/>
                </a:solidFill>
              </a:rPr>
              <a:t>»</a:t>
            </a:r>
            <a:r>
              <a:rPr lang="ru-RU" sz="1600" b="1" dirty="0" smtClean="0"/>
              <a:t> </a:t>
            </a:r>
            <a:r>
              <a:rPr lang="ru-RU" sz="1600" b="1" dirty="0"/>
              <a:t>вышел сюжет о проекте города Череповца «Календарь Победы</a:t>
            </a:r>
            <a:r>
              <a:rPr lang="ru-RU" sz="1600" b="1" dirty="0" smtClean="0"/>
              <a:t>»</a:t>
            </a:r>
            <a:endParaRPr lang="ru-RU" sz="1600" b="1" dirty="0"/>
          </a:p>
        </p:txBody>
      </p:sp>
    </p:spTree>
    <p:extLst>
      <p:ext uri="{BB962C8B-B14F-4D97-AF65-F5344CB8AC3E}">
        <p14:creationId xmlns:p14="http://schemas.microsoft.com/office/powerpoint/2010/main" val="3183644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292894"/>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sp>
        <p:nvSpPr>
          <p:cNvPr id="18" name="Прямоугольник 7"/>
          <p:cNvSpPr>
            <a:spLocks noChangeArrowheads="1"/>
          </p:cNvSpPr>
          <p:nvPr/>
        </p:nvSpPr>
        <p:spPr bwMode="auto">
          <a:xfrm>
            <a:off x="6369645" y="2096784"/>
            <a:ext cx="24526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sz="1300" dirty="0"/>
          </a:p>
        </p:txBody>
      </p:sp>
      <p:pic>
        <p:nvPicPr>
          <p:cNvPr id="13" name="Picture 2" descr="D:\презентация\визитк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0648"/>
            <a:ext cx="48418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D:\презентация\blank_with_shad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9512" y="5805264"/>
            <a:ext cx="8784976" cy="69229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2"/>
          <p:cNvSpPr>
            <a:spLocks noChangeArrowheads="1"/>
          </p:cNvSpPr>
          <p:nvPr/>
        </p:nvSpPr>
        <p:spPr bwMode="auto">
          <a:xfrm>
            <a:off x="1268302" y="436022"/>
            <a:ext cx="3240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b="1" dirty="0"/>
              <a:t>Проект </a:t>
            </a:r>
            <a:r>
              <a:rPr lang="ru-RU" altLang="ru-RU" b="1" dirty="0">
                <a:solidFill>
                  <a:srgbClr val="C00000"/>
                </a:solidFill>
              </a:rPr>
              <a:t>«Календарь Победы»</a:t>
            </a:r>
          </a:p>
        </p:txBody>
      </p:sp>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1052736"/>
            <a:ext cx="7541100" cy="4788000"/>
          </a:xfrm>
          <a:prstGeom prst="rect">
            <a:avLst/>
          </a:prstGeom>
        </p:spPr>
      </p:pic>
      <p:sp>
        <p:nvSpPr>
          <p:cNvPr id="12" name="TextBox 11"/>
          <p:cNvSpPr txBox="1"/>
          <p:nvPr/>
        </p:nvSpPr>
        <p:spPr>
          <a:xfrm>
            <a:off x="1043608" y="5868561"/>
            <a:ext cx="7128792" cy="584775"/>
          </a:xfrm>
          <a:prstGeom prst="rect">
            <a:avLst/>
          </a:prstGeom>
          <a:noFill/>
        </p:spPr>
        <p:txBody>
          <a:bodyPr wrap="square" rtlCol="0">
            <a:spAutoFit/>
          </a:bodyPr>
          <a:lstStyle/>
          <a:p>
            <a:pPr algn="ctr"/>
            <a:r>
              <a:rPr lang="ru-RU" sz="1600" b="1" dirty="0"/>
              <a:t>Для ветеранов Великой Отечественной войны планируется изготовить </a:t>
            </a:r>
            <a:r>
              <a:rPr lang="ru-RU" sz="1600" b="1" dirty="0">
                <a:solidFill>
                  <a:srgbClr val="C00000"/>
                </a:solidFill>
              </a:rPr>
              <a:t>подарочные экземпляры «Календаря Победы</a:t>
            </a:r>
            <a:r>
              <a:rPr lang="ru-RU" sz="1600" b="1" dirty="0" smtClean="0">
                <a:solidFill>
                  <a:srgbClr val="C00000"/>
                </a:solidFill>
              </a:rPr>
              <a:t>»</a:t>
            </a:r>
            <a:endParaRPr lang="ru-RU" sz="1600" b="1" dirty="0">
              <a:solidFill>
                <a:srgbClr val="C00000"/>
              </a:solidFill>
            </a:endParaRPr>
          </a:p>
        </p:txBody>
      </p:sp>
    </p:spTree>
    <p:extLst>
      <p:ext uri="{BB962C8B-B14F-4D97-AF65-F5344CB8AC3E}">
        <p14:creationId xmlns:p14="http://schemas.microsoft.com/office/powerpoint/2010/main" val="1275525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42384"/>
            <a:ext cx="8229600" cy="1143000"/>
          </a:xfrm>
        </p:spPr>
        <p:txBody>
          <a:bodyPr/>
          <a:lstStyle/>
          <a:p>
            <a:r>
              <a:rPr lang="ru-RU" dirty="0" smtClean="0"/>
              <a:t>5</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2319959" y="-99392"/>
            <a:ext cx="4916337" cy="7380000"/>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20999999"/>
            </a:camera>
            <a:lightRig rig="threePt" dir="t"/>
          </a:scene3d>
          <a:extLst/>
        </p:spPr>
      </p:pic>
      <p:sp>
        <p:nvSpPr>
          <p:cNvPr id="9" name="Прямоугольник 8"/>
          <p:cNvSpPr/>
          <p:nvPr/>
        </p:nvSpPr>
        <p:spPr>
          <a:xfrm>
            <a:off x="2123728" y="1988840"/>
            <a:ext cx="5033749"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Georgia" panose="02040502050405020303" pitchFamily="18" charset="0"/>
              </a:rPr>
              <a:t>СПАСИБО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Georgia" panose="02040502050405020303" pitchFamily="18" charset="0"/>
              </a:rPr>
              <a:t>ЗА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Georgia" panose="02040502050405020303" pitchFamily="18" charset="0"/>
              </a:rPr>
              <a:t>ВНИМАНИЕ</a:t>
            </a:r>
          </a:p>
        </p:txBody>
      </p:sp>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315416"/>
            <a:ext cx="8984913" cy="1476000"/>
          </a:xfrm>
          <a:prstGeom prst="rect">
            <a:avLst/>
          </a:prstGeom>
          <a:effectLst>
            <a:softEdge rad="31750"/>
          </a:effectLst>
        </p:spPr>
      </p:pic>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79513" y="5625304"/>
            <a:ext cx="8984913" cy="1476000"/>
          </a:xfrm>
          <a:prstGeom prst="rect">
            <a:avLst/>
          </a:prstGeom>
        </p:spPr>
      </p:pic>
    </p:spTree>
    <p:extLst>
      <p:ext uri="{BB962C8B-B14F-4D97-AF65-F5344CB8AC3E}">
        <p14:creationId xmlns:p14="http://schemas.microsoft.com/office/powerpoint/2010/main" val="301981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332656"/>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pic>
        <p:nvPicPr>
          <p:cNvPr id="11" name="Picture 2" descr="D:\презентация\blank_with_shad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75770" y="4149080"/>
            <a:ext cx="4284662" cy="122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D:\презентация\визитка.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72" y="292894"/>
            <a:ext cx="484187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2"/>
          <p:cNvSpPr>
            <a:spLocks noChangeArrowheads="1"/>
          </p:cNvSpPr>
          <p:nvPr/>
        </p:nvSpPr>
        <p:spPr bwMode="auto">
          <a:xfrm>
            <a:off x="971600" y="539388"/>
            <a:ext cx="3240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b="1" dirty="0"/>
              <a:t>Проект </a:t>
            </a:r>
            <a:r>
              <a:rPr lang="ru-RU" altLang="ru-RU" b="1" dirty="0">
                <a:solidFill>
                  <a:srgbClr val="C00000"/>
                </a:solidFill>
              </a:rPr>
              <a:t>«Календарь Победы»</a:t>
            </a:r>
          </a:p>
        </p:txBody>
      </p:sp>
      <p:sp>
        <p:nvSpPr>
          <p:cNvPr id="10" name="Прямоугольник 5"/>
          <p:cNvSpPr>
            <a:spLocks noChangeArrowheads="1"/>
          </p:cNvSpPr>
          <p:nvPr/>
        </p:nvSpPr>
        <p:spPr bwMode="auto">
          <a:xfrm>
            <a:off x="4283968" y="4221088"/>
            <a:ext cx="40324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b="1" i="1" dirty="0">
                <a:solidFill>
                  <a:srgbClr val="C00000"/>
                </a:solidFill>
              </a:rPr>
              <a:t>Идея проекта </a:t>
            </a:r>
            <a:r>
              <a:rPr lang="ru-RU" altLang="ru-RU" sz="1600" b="1" i="1" dirty="0"/>
              <a:t>– </a:t>
            </a:r>
            <a:r>
              <a:rPr lang="ru-RU" altLang="ru-RU" sz="1600" b="1" i="1" dirty="0" smtClean="0"/>
              <a:t>создание </a:t>
            </a:r>
            <a:r>
              <a:rPr lang="ru-RU" altLang="ru-RU" sz="1600" b="1" i="1" dirty="0"/>
              <a:t>череповчанами календаря из воспоминаний о событиях, историях, памятных датах дней Великой Отечественной войны. </a:t>
            </a:r>
          </a:p>
        </p:txBody>
      </p:sp>
      <p:sp>
        <p:nvSpPr>
          <p:cNvPr id="3" name="TextBox 2"/>
          <p:cNvSpPr txBox="1"/>
          <p:nvPr/>
        </p:nvSpPr>
        <p:spPr>
          <a:xfrm>
            <a:off x="4283968" y="1052736"/>
            <a:ext cx="4104456" cy="2800767"/>
          </a:xfrm>
          <a:prstGeom prst="rect">
            <a:avLst/>
          </a:prstGeom>
          <a:noFill/>
        </p:spPr>
        <p:txBody>
          <a:bodyPr wrap="square" rtlCol="0">
            <a:spAutoFit/>
          </a:bodyPr>
          <a:lstStyle/>
          <a:p>
            <a:pPr algn="ctr"/>
            <a:r>
              <a:rPr lang="ru-RU" sz="1600" b="1" dirty="0" smtClean="0">
                <a:solidFill>
                  <a:srgbClr val="C00000"/>
                </a:solidFill>
              </a:rPr>
              <a:t>Организаторы проекта:</a:t>
            </a:r>
          </a:p>
          <a:p>
            <a:pPr algn="ctr"/>
            <a:endParaRPr lang="ru-RU" sz="1000" b="1" dirty="0">
              <a:solidFill>
                <a:srgbClr val="C00000"/>
              </a:solidFill>
            </a:endParaRPr>
          </a:p>
          <a:p>
            <a:r>
              <a:rPr lang="ru-RU" sz="1500" i="1" dirty="0"/>
              <a:t>Череповецкая городская Дума;</a:t>
            </a:r>
          </a:p>
          <a:p>
            <a:r>
              <a:rPr lang="ru-RU" sz="1500" i="1" dirty="0"/>
              <a:t>Череповецкое городское отделение партии «ЕДИНАЯ РОССИЯ»;</a:t>
            </a:r>
          </a:p>
          <a:p>
            <a:r>
              <a:rPr lang="ru-RU" sz="1500" i="1" dirty="0"/>
              <a:t>управление образования мэрии города Череповца;</a:t>
            </a:r>
          </a:p>
          <a:p>
            <a:r>
              <a:rPr lang="ru-RU" sz="1500" i="1" dirty="0"/>
              <a:t>управление по делам культуры мэрии города Череповца;</a:t>
            </a:r>
          </a:p>
          <a:p>
            <a:r>
              <a:rPr lang="ru-RU" sz="1500" i="1" dirty="0"/>
              <a:t>Молодежный парламент города Череповца;</a:t>
            </a:r>
          </a:p>
          <a:p>
            <a:r>
              <a:rPr lang="ru-RU" sz="1500" i="1" dirty="0"/>
              <a:t>Череповецкое городское отделение ВОО «Молодая Гвардия Единой России».</a:t>
            </a:r>
          </a:p>
        </p:txBody>
      </p:sp>
      <p:pic>
        <p:nvPicPr>
          <p:cNvPr id="27" name="Picture 2" descr="E:\66.jpg"/>
          <p:cNvPicPr>
            <a:picLocks noChangeAspect="1" noChangeArrowheads="1"/>
          </p:cNvPicPr>
          <p:nvPr/>
        </p:nvPicPr>
        <p:blipFill>
          <a:blip r:embed="rId7"/>
          <a:srcRect/>
          <a:stretch>
            <a:fillRect/>
          </a:stretch>
        </p:blipFill>
        <p:spPr bwMode="auto">
          <a:xfrm>
            <a:off x="1043608" y="1196752"/>
            <a:ext cx="2890216" cy="4140000"/>
          </a:xfrm>
          <a:prstGeom prst="rect">
            <a:avLst/>
          </a:prstGeom>
          <a:noFill/>
          <a:ln w="12700">
            <a:solidFill>
              <a:schemeClr val="tx1"/>
            </a:solidFill>
          </a:ln>
          <a:effectLst>
            <a:outerShdw blurRad="50800" dist="38100" dir="2700000" algn="tl" rotWithShape="0">
              <a:prstClr val="black">
                <a:alpha val="40000"/>
              </a:prstClr>
            </a:outerShdw>
            <a:softEdge rad="63500"/>
          </a:effectLst>
          <a:extLst/>
        </p:spPr>
      </p:pic>
      <p:pic>
        <p:nvPicPr>
          <p:cNvPr id="22" name="Рисунок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3645272"/>
            <a:ext cx="3511382" cy="2340000"/>
          </a:xfrm>
          <a:prstGeom prst="rect">
            <a:avLst/>
          </a:prstGeom>
          <a:effectLst>
            <a:softEdge rad="63500"/>
          </a:effectLst>
        </p:spPr>
      </p:pic>
    </p:spTree>
    <p:extLst>
      <p:ext uri="{BB962C8B-B14F-4D97-AF65-F5344CB8AC3E}">
        <p14:creationId xmlns:p14="http://schemas.microsoft.com/office/powerpoint/2010/main" val="604466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332656"/>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pic>
        <p:nvPicPr>
          <p:cNvPr id="13" name="Picture 2" descr="D:\презентация\визитк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72" y="292894"/>
            <a:ext cx="484187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2"/>
          <p:cNvSpPr>
            <a:spLocks noChangeArrowheads="1"/>
          </p:cNvSpPr>
          <p:nvPr/>
        </p:nvSpPr>
        <p:spPr bwMode="auto">
          <a:xfrm>
            <a:off x="467544" y="548680"/>
            <a:ext cx="4248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b="1" dirty="0" smtClean="0">
                <a:solidFill>
                  <a:srgbClr val="C00000"/>
                </a:solidFill>
              </a:rPr>
              <a:t>Информационно-организационный </a:t>
            </a:r>
            <a:r>
              <a:rPr lang="ru-RU" altLang="ru-RU" b="1" dirty="0" smtClean="0"/>
              <a:t>этап</a:t>
            </a:r>
            <a:endParaRPr lang="ru-RU" altLang="ru-RU" b="1" dirty="0"/>
          </a:p>
        </p:txBody>
      </p:sp>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774" y="1268759"/>
            <a:ext cx="3951226" cy="2452099"/>
          </a:xfrm>
          <a:prstGeom prst="rect">
            <a:avLst/>
          </a:prstGeom>
          <a:effectLst>
            <a:softEdge rad="63500"/>
          </a:effectLst>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2023" y="3833863"/>
            <a:ext cx="3890417" cy="2691481"/>
          </a:xfrm>
          <a:prstGeom prst="rect">
            <a:avLst/>
          </a:prstGeom>
          <a:effectLst>
            <a:softEdge rad="63500"/>
          </a:effectLst>
        </p:spPr>
      </p:pic>
      <p:pic>
        <p:nvPicPr>
          <p:cNvPr id="15" name="Рисунок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06" y="3825344"/>
            <a:ext cx="3948794" cy="2700000"/>
          </a:xfrm>
          <a:prstGeom prst="rect">
            <a:avLst/>
          </a:prstGeom>
          <a:effectLst>
            <a:softEdge rad="63500"/>
          </a:effectLst>
        </p:spPr>
      </p:pic>
      <p:pic>
        <p:nvPicPr>
          <p:cNvPr id="19" name="Picture 2" descr="D:\презентация\blank_with_shado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697995" y="1164859"/>
            <a:ext cx="3762437" cy="255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932040" y="1438905"/>
            <a:ext cx="3312368" cy="2062103"/>
          </a:xfrm>
          <a:prstGeom prst="rect">
            <a:avLst/>
          </a:prstGeom>
          <a:noFill/>
        </p:spPr>
        <p:txBody>
          <a:bodyPr wrap="square" rtlCol="0">
            <a:spAutoFit/>
          </a:bodyPr>
          <a:lstStyle/>
          <a:p>
            <a:pPr algn="ctr"/>
            <a:r>
              <a:rPr lang="ru-RU" sz="1600" b="1" dirty="0" smtClean="0">
                <a:solidFill>
                  <a:srgbClr val="C00000"/>
                </a:solidFill>
              </a:rPr>
              <a:t>Проведена </a:t>
            </a:r>
            <a:r>
              <a:rPr lang="ru-RU" sz="1600" b="1" dirty="0">
                <a:solidFill>
                  <a:srgbClr val="C00000"/>
                </a:solidFill>
              </a:rPr>
              <a:t>большая работа по привлечению к участию в проекте </a:t>
            </a:r>
            <a:r>
              <a:rPr lang="ru-RU" sz="1600" b="1" dirty="0"/>
              <a:t>обучающихся школ, воспитанников дошкольных образовательных учреждений, жителей </a:t>
            </a:r>
            <a:r>
              <a:rPr lang="ru-RU" sz="1600" b="1" dirty="0" smtClean="0"/>
              <a:t>города. Авторы проекта встретились с лидерами ветеранского движения в городе.</a:t>
            </a:r>
            <a:endParaRPr lang="ru-RU" sz="1600" b="1" dirty="0"/>
          </a:p>
        </p:txBody>
      </p:sp>
    </p:spTree>
    <p:extLst>
      <p:ext uri="{BB962C8B-B14F-4D97-AF65-F5344CB8AC3E}">
        <p14:creationId xmlns:p14="http://schemas.microsoft.com/office/powerpoint/2010/main" val="1048361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292894"/>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pic>
        <p:nvPicPr>
          <p:cNvPr id="13" name="Picture 2" descr="D:\презентация\визитк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72" y="292894"/>
            <a:ext cx="484187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2"/>
          <p:cNvSpPr>
            <a:spLocks noChangeArrowheads="1"/>
          </p:cNvSpPr>
          <p:nvPr/>
        </p:nvSpPr>
        <p:spPr bwMode="auto">
          <a:xfrm>
            <a:off x="467544" y="548680"/>
            <a:ext cx="4248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b="1" dirty="0" smtClean="0">
                <a:solidFill>
                  <a:srgbClr val="C00000"/>
                </a:solidFill>
              </a:rPr>
              <a:t>Информационно-организационный </a:t>
            </a:r>
            <a:r>
              <a:rPr lang="ru-RU" altLang="ru-RU" b="1" dirty="0" smtClean="0"/>
              <a:t>этап</a:t>
            </a:r>
            <a:endParaRPr lang="ru-RU" altLang="ru-RU" b="1" dirty="0"/>
          </a:p>
        </p:txBody>
      </p:sp>
      <p:sp>
        <p:nvSpPr>
          <p:cNvPr id="18" name="Прямоугольник 7"/>
          <p:cNvSpPr>
            <a:spLocks noChangeArrowheads="1"/>
          </p:cNvSpPr>
          <p:nvPr/>
        </p:nvSpPr>
        <p:spPr bwMode="auto">
          <a:xfrm>
            <a:off x="6369645" y="2096784"/>
            <a:ext cx="24526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sz="1300" dirty="0"/>
          </a:p>
        </p:txBody>
      </p:sp>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394" y="1124744"/>
            <a:ext cx="7525022" cy="4356000"/>
          </a:xfrm>
          <a:prstGeom prst="rect">
            <a:avLst/>
          </a:prstGeom>
          <a:effectLst>
            <a:softEdge rad="63500"/>
          </a:effectLst>
        </p:spPr>
      </p:pic>
      <p:pic>
        <p:nvPicPr>
          <p:cNvPr id="19" name="Picture 2" descr="D:\презентация\blank_with_shad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923928" y="4941168"/>
            <a:ext cx="4464496" cy="107228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6"/>
          <p:cNvSpPr>
            <a:spLocks noChangeArrowheads="1"/>
          </p:cNvSpPr>
          <p:nvPr/>
        </p:nvSpPr>
        <p:spPr bwMode="auto">
          <a:xfrm>
            <a:off x="4283968" y="5157192"/>
            <a:ext cx="12490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3000" b="1" dirty="0" smtClean="0">
                <a:solidFill>
                  <a:srgbClr val="C00000"/>
                </a:solidFill>
              </a:rPr>
              <a:t>10 000</a:t>
            </a:r>
            <a:endParaRPr lang="ru-RU" altLang="ru-RU" sz="3000" b="1" dirty="0">
              <a:solidFill>
                <a:srgbClr val="C00000"/>
              </a:solidFill>
            </a:endParaRPr>
          </a:p>
        </p:txBody>
      </p:sp>
      <p:sp>
        <p:nvSpPr>
          <p:cNvPr id="3" name="TextBox 2"/>
          <p:cNvSpPr txBox="1"/>
          <p:nvPr/>
        </p:nvSpPr>
        <p:spPr>
          <a:xfrm>
            <a:off x="5691966" y="5046275"/>
            <a:ext cx="2480434" cy="830997"/>
          </a:xfrm>
          <a:prstGeom prst="rect">
            <a:avLst/>
          </a:prstGeom>
          <a:noFill/>
        </p:spPr>
        <p:txBody>
          <a:bodyPr wrap="square" rtlCol="0">
            <a:spAutoFit/>
          </a:bodyPr>
          <a:lstStyle/>
          <a:p>
            <a:r>
              <a:rPr lang="ru-RU" sz="1600" b="1" dirty="0"/>
              <a:t>шаблонов листов «Календаря Победы» </a:t>
            </a:r>
            <a:endParaRPr lang="ru-RU" sz="1600" b="1" dirty="0" smtClean="0"/>
          </a:p>
          <a:p>
            <a:r>
              <a:rPr lang="ru-RU" sz="1600" b="1" dirty="0" smtClean="0"/>
              <a:t>– </a:t>
            </a:r>
            <a:r>
              <a:rPr lang="ru-RU" sz="1600" b="1" dirty="0"/>
              <a:t>специальных </a:t>
            </a:r>
            <a:r>
              <a:rPr lang="ru-RU" sz="1600" b="1" dirty="0" smtClean="0"/>
              <a:t>бланков</a:t>
            </a:r>
            <a:endParaRPr lang="ru-RU" sz="1600" b="1" dirty="0"/>
          </a:p>
        </p:txBody>
      </p:sp>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0279" y="908976"/>
            <a:ext cx="3458145" cy="2304000"/>
          </a:xfrm>
          <a:prstGeom prst="rect">
            <a:avLst/>
          </a:prstGeom>
          <a:effectLst>
            <a:softEdge rad="127000"/>
          </a:effectLst>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591" y="3789040"/>
            <a:ext cx="3457361" cy="2304000"/>
          </a:xfrm>
          <a:prstGeom prst="rect">
            <a:avLst/>
          </a:prstGeom>
          <a:effectLst>
            <a:softEdge rad="127000"/>
          </a:effectLst>
        </p:spPr>
      </p:pic>
    </p:spTree>
    <p:extLst>
      <p:ext uri="{BB962C8B-B14F-4D97-AF65-F5344CB8AC3E}">
        <p14:creationId xmlns:p14="http://schemas.microsoft.com/office/powerpoint/2010/main" val="1200362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292894"/>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sp>
        <p:nvSpPr>
          <p:cNvPr id="18" name="Прямоугольник 7"/>
          <p:cNvSpPr>
            <a:spLocks noChangeArrowheads="1"/>
          </p:cNvSpPr>
          <p:nvPr/>
        </p:nvSpPr>
        <p:spPr bwMode="auto">
          <a:xfrm>
            <a:off x="6369645" y="2096784"/>
            <a:ext cx="24526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sz="1300" dirty="0"/>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767433"/>
            <a:ext cx="7681235" cy="5117629"/>
          </a:xfrm>
          <a:prstGeom prst="rect">
            <a:avLst/>
          </a:prstGeom>
        </p:spPr>
      </p:pic>
      <p:pic>
        <p:nvPicPr>
          <p:cNvPr id="19" name="Picture 2" descr="D:\презентация\blank_with_shad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39552" y="5733255"/>
            <a:ext cx="8094483" cy="764299"/>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43608" y="5796553"/>
            <a:ext cx="7128792" cy="584775"/>
          </a:xfrm>
          <a:prstGeom prst="rect">
            <a:avLst/>
          </a:prstGeom>
          <a:noFill/>
        </p:spPr>
        <p:txBody>
          <a:bodyPr wrap="square" rtlCol="0">
            <a:spAutoFit/>
          </a:bodyPr>
          <a:lstStyle/>
          <a:p>
            <a:pPr algn="ctr"/>
            <a:r>
              <a:rPr lang="ru-RU" sz="1600" b="1" dirty="0" smtClean="0"/>
              <a:t>Первый лист календаря заполнил </a:t>
            </a:r>
          </a:p>
          <a:p>
            <a:pPr algn="ctr"/>
            <a:r>
              <a:rPr lang="ru-RU" sz="1600" b="1" dirty="0" smtClean="0"/>
              <a:t>ветеран Великой Отечественной войны </a:t>
            </a:r>
            <a:r>
              <a:rPr lang="ru-RU" sz="1600" b="1" dirty="0" smtClean="0">
                <a:solidFill>
                  <a:srgbClr val="C00000"/>
                </a:solidFill>
              </a:rPr>
              <a:t>Алексей Тихомиров</a:t>
            </a:r>
            <a:endParaRPr lang="ru-RU" sz="1600" b="1" dirty="0">
              <a:solidFill>
                <a:srgbClr val="C00000"/>
              </a:solidFill>
            </a:endParaRPr>
          </a:p>
        </p:txBody>
      </p:sp>
      <p:pic>
        <p:nvPicPr>
          <p:cNvPr id="13" name="Picture 2" descr="D:\презентация\визитка.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260648"/>
            <a:ext cx="48418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2"/>
          <p:cNvSpPr>
            <a:spLocks noChangeArrowheads="1"/>
          </p:cNvSpPr>
          <p:nvPr/>
        </p:nvSpPr>
        <p:spPr bwMode="auto">
          <a:xfrm>
            <a:off x="827584" y="404664"/>
            <a:ext cx="42484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ru-RU" sz="2000" b="1" dirty="0" smtClean="0"/>
              <a:t>II </a:t>
            </a:r>
            <a:r>
              <a:rPr lang="ru-RU" altLang="ru-RU" sz="2000" b="1" dirty="0" smtClean="0"/>
              <a:t>этап</a:t>
            </a:r>
            <a:r>
              <a:rPr lang="en-US" altLang="ru-RU" sz="2000" b="1" dirty="0" smtClean="0"/>
              <a:t>: </a:t>
            </a:r>
            <a:r>
              <a:rPr lang="ru-RU" altLang="ru-RU" sz="2000" b="1" dirty="0" smtClean="0">
                <a:solidFill>
                  <a:srgbClr val="C00000"/>
                </a:solidFill>
              </a:rPr>
              <a:t>заполнение шаблонов</a:t>
            </a:r>
            <a:endParaRPr lang="ru-RU" altLang="ru-RU" sz="2000" b="1" dirty="0">
              <a:solidFill>
                <a:srgbClr val="C00000"/>
              </a:solidFill>
            </a:endParaRPr>
          </a:p>
        </p:txBody>
      </p:sp>
    </p:spTree>
    <p:extLst>
      <p:ext uri="{BB962C8B-B14F-4D97-AF65-F5344CB8AC3E}">
        <p14:creationId xmlns:p14="http://schemas.microsoft.com/office/powerpoint/2010/main" val="108758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292894"/>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sp>
        <p:nvSpPr>
          <p:cNvPr id="18" name="Прямоугольник 7"/>
          <p:cNvSpPr>
            <a:spLocks noChangeArrowheads="1"/>
          </p:cNvSpPr>
          <p:nvPr/>
        </p:nvSpPr>
        <p:spPr bwMode="auto">
          <a:xfrm>
            <a:off x="6369645" y="2096784"/>
            <a:ext cx="24526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sz="1300" dirty="0"/>
          </a:p>
        </p:txBody>
      </p:sp>
      <p:pic>
        <p:nvPicPr>
          <p:cNvPr id="19" name="Picture 2" descr="D:\презентация\blank_with_shad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2" y="5805264"/>
            <a:ext cx="8784976" cy="69229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43608" y="5868561"/>
            <a:ext cx="7128792" cy="584775"/>
          </a:xfrm>
          <a:prstGeom prst="rect">
            <a:avLst/>
          </a:prstGeom>
          <a:noFill/>
        </p:spPr>
        <p:txBody>
          <a:bodyPr wrap="square" rtlCol="0">
            <a:spAutoFit/>
          </a:bodyPr>
          <a:lstStyle/>
          <a:p>
            <a:pPr algn="ctr"/>
            <a:r>
              <a:rPr lang="ru-RU" sz="1600" b="1" dirty="0"/>
              <a:t>Одними из первых участниками проекта стали </a:t>
            </a:r>
            <a:endParaRPr lang="ru-RU" sz="1600" b="1" dirty="0" smtClean="0"/>
          </a:p>
          <a:p>
            <a:pPr algn="ctr"/>
            <a:r>
              <a:rPr lang="ru-RU" sz="1600" b="1" dirty="0" smtClean="0">
                <a:solidFill>
                  <a:srgbClr val="C00000"/>
                </a:solidFill>
              </a:rPr>
              <a:t>председатель </a:t>
            </a:r>
            <a:r>
              <a:rPr lang="ru-RU" sz="1600" b="1" dirty="0">
                <a:solidFill>
                  <a:srgbClr val="C00000"/>
                </a:solidFill>
              </a:rPr>
              <a:t>Череповецкой городской Думы, мэр города Череповца.</a:t>
            </a:r>
          </a:p>
        </p:txBody>
      </p:sp>
      <p:pic>
        <p:nvPicPr>
          <p:cNvPr id="13" name="Picture 2" descr="D:\презентация\визитка.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60648"/>
            <a:ext cx="48418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2"/>
          <p:cNvSpPr>
            <a:spLocks noChangeArrowheads="1"/>
          </p:cNvSpPr>
          <p:nvPr/>
        </p:nvSpPr>
        <p:spPr bwMode="auto">
          <a:xfrm>
            <a:off x="827584" y="404664"/>
            <a:ext cx="42484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ru-RU" sz="2000" b="1" dirty="0" smtClean="0"/>
              <a:t>II </a:t>
            </a:r>
            <a:r>
              <a:rPr lang="ru-RU" altLang="ru-RU" sz="2000" b="1" dirty="0" smtClean="0"/>
              <a:t>этап</a:t>
            </a:r>
            <a:r>
              <a:rPr lang="en-US" altLang="ru-RU" sz="2000" b="1" dirty="0" smtClean="0"/>
              <a:t>: </a:t>
            </a:r>
            <a:r>
              <a:rPr lang="ru-RU" altLang="ru-RU" sz="2000" b="1" dirty="0" smtClean="0">
                <a:solidFill>
                  <a:srgbClr val="C00000"/>
                </a:solidFill>
              </a:rPr>
              <a:t>заполнение шаблонов</a:t>
            </a:r>
            <a:endParaRPr lang="ru-RU" altLang="ru-RU" sz="2000" b="1" dirty="0">
              <a:solidFill>
                <a:srgbClr val="C00000"/>
              </a:solidFill>
            </a:endParaRPr>
          </a:p>
        </p:txBody>
      </p:sp>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3105264"/>
            <a:ext cx="4051592" cy="2700000"/>
          </a:xfrm>
          <a:prstGeom prst="rect">
            <a:avLst/>
          </a:prstGeom>
        </p:spPr>
      </p:pic>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980728"/>
            <a:ext cx="4052519" cy="2592288"/>
          </a:xfrm>
          <a:prstGeom prst="rect">
            <a:avLst/>
          </a:prstGeom>
        </p:spPr>
      </p:pic>
      <p:sp>
        <p:nvSpPr>
          <p:cNvPr id="9" name="TextBox 8"/>
          <p:cNvSpPr txBox="1"/>
          <p:nvPr/>
        </p:nvSpPr>
        <p:spPr>
          <a:xfrm>
            <a:off x="4519136" y="3645024"/>
            <a:ext cx="4085312" cy="1938992"/>
          </a:xfrm>
          <a:prstGeom prst="rect">
            <a:avLst/>
          </a:prstGeom>
          <a:noFill/>
        </p:spPr>
        <p:txBody>
          <a:bodyPr wrap="square" rtlCol="0">
            <a:spAutoFit/>
          </a:bodyPr>
          <a:lstStyle/>
          <a:p>
            <a:r>
              <a:rPr lang="ru-RU" sz="1500" b="1" dirty="0" smtClean="0"/>
              <a:t>Председатель Череповецкой городской Думы </a:t>
            </a:r>
            <a:r>
              <a:rPr lang="ru-RU" sz="1500" b="1" dirty="0" smtClean="0">
                <a:solidFill>
                  <a:srgbClr val="C00000"/>
                </a:solidFill>
              </a:rPr>
              <a:t>Андрей Подволоцкий</a:t>
            </a:r>
            <a:r>
              <a:rPr lang="en-US" sz="1500" b="1" dirty="0" smtClean="0">
                <a:solidFill>
                  <a:srgbClr val="C00000"/>
                </a:solidFill>
              </a:rPr>
              <a:t>: </a:t>
            </a:r>
            <a:endParaRPr lang="ru-RU" sz="1500" b="1" dirty="0" smtClean="0">
              <a:solidFill>
                <a:srgbClr val="C00000"/>
              </a:solidFill>
            </a:endParaRPr>
          </a:p>
          <a:p>
            <a:pPr algn="just"/>
            <a:r>
              <a:rPr lang="ru-RU" sz="1500" i="1" dirty="0" smtClean="0"/>
              <a:t>«Значимая для</a:t>
            </a:r>
            <a:r>
              <a:rPr lang="en-US" sz="1500" i="1" dirty="0" smtClean="0"/>
              <a:t> </a:t>
            </a:r>
            <a:r>
              <a:rPr lang="ru-RU" sz="1500" i="1" dirty="0" smtClean="0"/>
              <a:t>нашей семьи дата – 25 ноября 1942 года. При обороне Сталинградского тракторного завода без вести пропал мой дядя Лазарев Леонид Федорович. К сожалению, пока не удалось выяснить, при каких обстоятельствах это случилось».</a:t>
            </a:r>
            <a:endParaRPr lang="ru-RU" sz="1500" i="1" dirty="0"/>
          </a:p>
        </p:txBody>
      </p:sp>
      <p:sp>
        <p:nvSpPr>
          <p:cNvPr id="15" name="TextBox 14"/>
          <p:cNvSpPr txBox="1"/>
          <p:nvPr/>
        </p:nvSpPr>
        <p:spPr>
          <a:xfrm>
            <a:off x="503040" y="1052736"/>
            <a:ext cx="4068960" cy="1938992"/>
          </a:xfrm>
          <a:prstGeom prst="rect">
            <a:avLst/>
          </a:prstGeom>
          <a:noFill/>
        </p:spPr>
        <p:txBody>
          <a:bodyPr wrap="square" rtlCol="0">
            <a:spAutoFit/>
          </a:bodyPr>
          <a:lstStyle/>
          <a:p>
            <a:r>
              <a:rPr lang="ru-RU" sz="1500" b="1" dirty="0" smtClean="0"/>
              <a:t>Мэр города Череповца </a:t>
            </a:r>
            <a:r>
              <a:rPr lang="ru-RU" sz="1500" b="1" dirty="0" smtClean="0">
                <a:solidFill>
                  <a:srgbClr val="C00000"/>
                </a:solidFill>
              </a:rPr>
              <a:t>Юрий Кузин</a:t>
            </a:r>
            <a:r>
              <a:rPr lang="en-US" sz="1500" b="1" dirty="0" smtClean="0">
                <a:solidFill>
                  <a:srgbClr val="C00000"/>
                </a:solidFill>
              </a:rPr>
              <a:t>: </a:t>
            </a:r>
            <a:endParaRPr lang="ru-RU" sz="1500" b="1" dirty="0" smtClean="0">
              <a:solidFill>
                <a:srgbClr val="C00000"/>
              </a:solidFill>
            </a:endParaRPr>
          </a:p>
          <a:p>
            <a:pPr algn="just"/>
            <a:r>
              <a:rPr lang="ru-RU" sz="1500" i="1" dirty="0" smtClean="0"/>
              <a:t>«Наиболее мне запомнился рассказ деда про взятие Кёнигсберга. Тогда была жесточайшая битва, немцам отступать некуда, они дрались насмерть. Но натиск советских войск был такой, что, по воспоминаниям деда, воздух над Кёнигсбергом просто горел».</a:t>
            </a:r>
          </a:p>
        </p:txBody>
      </p:sp>
    </p:spTree>
    <p:extLst>
      <p:ext uri="{BB962C8B-B14F-4D97-AF65-F5344CB8AC3E}">
        <p14:creationId xmlns:p14="http://schemas.microsoft.com/office/powerpoint/2010/main" val="2853913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292894"/>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sp>
        <p:nvSpPr>
          <p:cNvPr id="18" name="Прямоугольник 7"/>
          <p:cNvSpPr>
            <a:spLocks noChangeArrowheads="1"/>
          </p:cNvSpPr>
          <p:nvPr/>
        </p:nvSpPr>
        <p:spPr bwMode="auto">
          <a:xfrm>
            <a:off x="6369645" y="2096784"/>
            <a:ext cx="24526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sz="1300" dirty="0"/>
          </a:p>
        </p:txBody>
      </p:sp>
      <p:pic>
        <p:nvPicPr>
          <p:cNvPr id="19" name="Picture 2" descr="D:\презентация\blank_with_shad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9512" y="5805264"/>
            <a:ext cx="8784976" cy="69229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43608" y="5868561"/>
            <a:ext cx="7128792" cy="584775"/>
          </a:xfrm>
          <a:prstGeom prst="rect">
            <a:avLst/>
          </a:prstGeom>
          <a:noFill/>
        </p:spPr>
        <p:txBody>
          <a:bodyPr wrap="square" rtlCol="0">
            <a:spAutoFit/>
          </a:bodyPr>
          <a:lstStyle/>
          <a:p>
            <a:pPr algn="ctr"/>
            <a:r>
              <a:rPr lang="ru-RU" sz="1600" b="1" dirty="0">
                <a:solidFill>
                  <a:srgbClr val="FF0000"/>
                </a:solidFill>
              </a:rPr>
              <a:t>В</a:t>
            </a:r>
            <a:r>
              <a:rPr lang="ru-RU" sz="1600" b="1" dirty="0" smtClean="0">
                <a:solidFill>
                  <a:srgbClr val="FF0000"/>
                </a:solidFill>
              </a:rPr>
              <a:t>о всех районах города состоялись торжественные мероприятия </a:t>
            </a:r>
          </a:p>
          <a:p>
            <a:pPr algn="ctr"/>
            <a:r>
              <a:rPr lang="ru-RU" sz="1600" b="1" dirty="0" smtClean="0"/>
              <a:t>по передаче заполненных  листов «Календаря Победы»</a:t>
            </a:r>
            <a:endParaRPr lang="ru-RU" sz="1600" b="1" dirty="0"/>
          </a:p>
        </p:txBody>
      </p:sp>
      <p:pic>
        <p:nvPicPr>
          <p:cNvPr id="13" name="Picture 2" descr="D:\презентация\визитка.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60648"/>
            <a:ext cx="48418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2"/>
          <p:cNvSpPr>
            <a:spLocks noChangeArrowheads="1"/>
          </p:cNvSpPr>
          <p:nvPr/>
        </p:nvSpPr>
        <p:spPr bwMode="auto">
          <a:xfrm>
            <a:off x="827584" y="467380"/>
            <a:ext cx="4248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ru-RU" b="1" dirty="0" smtClean="0"/>
              <a:t>II</a:t>
            </a:r>
            <a:r>
              <a:rPr lang="en-US" altLang="ru-RU" b="1" dirty="0"/>
              <a:t>I</a:t>
            </a:r>
            <a:r>
              <a:rPr lang="en-US" altLang="ru-RU" b="1" dirty="0" smtClean="0"/>
              <a:t> </a:t>
            </a:r>
            <a:r>
              <a:rPr lang="ru-RU" altLang="ru-RU" b="1" dirty="0" smtClean="0"/>
              <a:t>этап</a:t>
            </a:r>
            <a:r>
              <a:rPr lang="en-US" altLang="ru-RU" b="1" dirty="0" smtClean="0"/>
              <a:t>: </a:t>
            </a:r>
            <a:r>
              <a:rPr lang="ru-RU" altLang="ru-RU" b="1" dirty="0" smtClean="0">
                <a:solidFill>
                  <a:srgbClr val="C00000"/>
                </a:solidFill>
              </a:rPr>
              <a:t>передача заполненных листов</a:t>
            </a:r>
            <a:endParaRPr lang="ru-RU" altLang="ru-RU" b="1" dirty="0">
              <a:solidFill>
                <a:srgbClr val="C00000"/>
              </a:solidFill>
            </a:endParaRPr>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366" y="941238"/>
            <a:ext cx="7632847" cy="4896000"/>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8064" y="908992"/>
            <a:ext cx="3264000" cy="2448000"/>
          </a:xfrm>
          <a:prstGeom prst="rect">
            <a:avLst/>
          </a:prstGeom>
          <a:effectLst>
            <a:softEdge rad="63500"/>
          </a:effectLst>
        </p:spPr>
      </p:pic>
      <p:pic>
        <p:nvPicPr>
          <p:cNvPr id="6" name="Рисунок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4424" y="3429272"/>
            <a:ext cx="3264000" cy="2448000"/>
          </a:xfrm>
          <a:prstGeom prst="rect">
            <a:avLst/>
          </a:prstGeom>
          <a:effectLst>
            <a:softEdge rad="63500"/>
          </a:effectLst>
        </p:spPr>
      </p:pic>
    </p:spTree>
    <p:extLst>
      <p:ext uri="{BB962C8B-B14F-4D97-AF65-F5344CB8AC3E}">
        <p14:creationId xmlns:p14="http://schemas.microsoft.com/office/powerpoint/2010/main" val="1727465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292894"/>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sp>
        <p:nvSpPr>
          <p:cNvPr id="18" name="Прямоугольник 7"/>
          <p:cNvSpPr>
            <a:spLocks noChangeArrowheads="1"/>
          </p:cNvSpPr>
          <p:nvPr/>
        </p:nvSpPr>
        <p:spPr bwMode="auto">
          <a:xfrm>
            <a:off x="6369645" y="2096784"/>
            <a:ext cx="24526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sz="1300" dirty="0"/>
          </a:p>
        </p:txBody>
      </p:sp>
      <p:pic>
        <p:nvPicPr>
          <p:cNvPr id="13" name="Picture 2" descr="D:\презентация\визитк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0648"/>
            <a:ext cx="48418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2"/>
          <p:cNvSpPr>
            <a:spLocks noChangeArrowheads="1"/>
          </p:cNvSpPr>
          <p:nvPr/>
        </p:nvSpPr>
        <p:spPr bwMode="auto">
          <a:xfrm>
            <a:off x="827584" y="467380"/>
            <a:ext cx="4248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ru-RU" b="1" dirty="0" smtClean="0"/>
              <a:t>IV </a:t>
            </a:r>
            <a:r>
              <a:rPr lang="ru-RU" altLang="ru-RU" b="1" dirty="0" smtClean="0"/>
              <a:t>этап</a:t>
            </a:r>
            <a:r>
              <a:rPr lang="en-US" altLang="ru-RU" b="1" dirty="0" smtClean="0"/>
              <a:t>: </a:t>
            </a:r>
            <a:r>
              <a:rPr lang="ru-RU" altLang="ru-RU" b="1" dirty="0" smtClean="0">
                <a:solidFill>
                  <a:srgbClr val="C00000"/>
                </a:solidFill>
              </a:rPr>
              <a:t>объединение листов</a:t>
            </a:r>
            <a:endParaRPr lang="ru-RU" altLang="ru-RU" b="1" dirty="0">
              <a:solidFill>
                <a:srgbClr val="C00000"/>
              </a:solidFill>
            </a:endParaRPr>
          </a:p>
        </p:txBody>
      </p:sp>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906" y="980728"/>
            <a:ext cx="4124518" cy="2695644"/>
          </a:xfrm>
          <a:prstGeom prst="rect">
            <a:avLst/>
          </a:prstGeom>
          <a:effectLst>
            <a:softEdge rad="63500"/>
          </a:effectLst>
        </p:spPr>
      </p:pic>
      <p:pic>
        <p:nvPicPr>
          <p:cNvPr id="15" name="Picture 2" descr="D:\презентация\blank_with_shad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139952" y="3212976"/>
            <a:ext cx="4320480" cy="2782687"/>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6"/>
          <p:cNvSpPr>
            <a:spLocks noChangeArrowheads="1"/>
          </p:cNvSpPr>
          <p:nvPr/>
        </p:nvSpPr>
        <p:spPr bwMode="auto">
          <a:xfrm>
            <a:off x="4310594" y="3523074"/>
            <a:ext cx="10534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3000" b="1" dirty="0" smtClean="0">
                <a:solidFill>
                  <a:srgbClr val="C00000"/>
                </a:solidFill>
              </a:rPr>
              <a:t>8 000</a:t>
            </a:r>
            <a:endParaRPr lang="ru-RU" altLang="ru-RU" sz="3000" b="1" dirty="0">
              <a:solidFill>
                <a:srgbClr val="C00000"/>
              </a:solidFill>
            </a:endParaRPr>
          </a:p>
        </p:txBody>
      </p:sp>
      <p:sp>
        <p:nvSpPr>
          <p:cNvPr id="20" name="Прямоугольник 6"/>
          <p:cNvSpPr>
            <a:spLocks noChangeArrowheads="1"/>
          </p:cNvSpPr>
          <p:nvPr/>
        </p:nvSpPr>
        <p:spPr bwMode="auto">
          <a:xfrm>
            <a:off x="4427984" y="4221088"/>
            <a:ext cx="7713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3000" b="1" dirty="0" smtClean="0">
                <a:solidFill>
                  <a:srgbClr val="C00000"/>
                </a:solidFill>
              </a:rPr>
              <a:t>765</a:t>
            </a:r>
            <a:endParaRPr lang="ru-RU" altLang="ru-RU" sz="3000" b="1" dirty="0">
              <a:solidFill>
                <a:srgbClr val="C00000"/>
              </a:solidFill>
            </a:endParaRPr>
          </a:p>
        </p:txBody>
      </p:sp>
      <p:sp>
        <p:nvSpPr>
          <p:cNvPr id="21" name="Прямоугольник 6"/>
          <p:cNvSpPr>
            <a:spLocks noChangeArrowheads="1"/>
          </p:cNvSpPr>
          <p:nvPr/>
        </p:nvSpPr>
        <p:spPr bwMode="auto">
          <a:xfrm>
            <a:off x="4448707" y="4869160"/>
            <a:ext cx="7713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3000" b="1" dirty="0" smtClean="0">
                <a:solidFill>
                  <a:srgbClr val="C00000"/>
                </a:solidFill>
              </a:rPr>
              <a:t>653</a:t>
            </a:r>
            <a:endParaRPr lang="ru-RU" altLang="ru-RU" sz="3000" b="1" dirty="0">
              <a:solidFill>
                <a:srgbClr val="C00000"/>
              </a:solidFill>
            </a:endParaRPr>
          </a:p>
        </p:txBody>
      </p:sp>
      <p:sp>
        <p:nvSpPr>
          <p:cNvPr id="17" name="TextBox 16"/>
          <p:cNvSpPr txBox="1"/>
          <p:nvPr/>
        </p:nvSpPr>
        <p:spPr>
          <a:xfrm>
            <a:off x="5309419" y="3564305"/>
            <a:ext cx="2820017" cy="584775"/>
          </a:xfrm>
          <a:prstGeom prst="rect">
            <a:avLst/>
          </a:prstGeom>
          <a:noFill/>
        </p:spPr>
        <p:txBody>
          <a:bodyPr wrap="square" rtlCol="0">
            <a:spAutoFit/>
          </a:bodyPr>
          <a:lstStyle/>
          <a:p>
            <a:pPr algn="just"/>
            <a:r>
              <a:rPr lang="ru-RU" sz="1600" b="1" dirty="0" smtClean="0"/>
              <a:t>листов </a:t>
            </a:r>
            <a:r>
              <a:rPr lang="ru-RU" sz="1600" b="1" dirty="0"/>
              <a:t>«Календаря Победы</a:t>
            </a:r>
            <a:r>
              <a:rPr lang="ru-RU" sz="1600" b="1" dirty="0" smtClean="0"/>
              <a:t>» заполнили череповчане</a:t>
            </a:r>
          </a:p>
        </p:txBody>
      </p:sp>
      <p:sp>
        <p:nvSpPr>
          <p:cNvPr id="22" name="TextBox 21"/>
          <p:cNvSpPr txBox="1"/>
          <p:nvPr/>
        </p:nvSpPr>
        <p:spPr>
          <a:xfrm>
            <a:off x="5309420" y="4314582"/>
            <a:ext cx="2820017" cy="338554"/>
          </a:xfrm>
          <a:prstGeom prst="rect">
            <a:avLst/>
          </a:prstGeom>
          <a:noFill/>
        </p:spPr>
        <p:txBody>
          <a:bodyPr wrap="square" rtlCol="0">
            <a:spAutoFit/>
          </a:bodyPr>
          <a:lstStyle/>
          <a:p>
            <a:pPr algn="just"/>
            <a:r>
              <a:rPr lang="ru-RU" sz="1600" b="1" dirty="0"/>
              <a:t>в</a:t>
            </a:r>
            <a:r>
              <a:rPr lang="ru-RU" sz="1600" b="1" dirty="0" smtClean="0"/>
              <a:t>оспоминаний отобрано</a:t>
            </a:r>
          </a:p>
        </p:txBody>
      </p:sp>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945024"/>
            <a:ext cx="3600400" cy="2700000"/>
          </a:xfrm>
          <a:prstGeom prst="rect">
            <a:avLst/>
          </a:prstGeom>
          <a:effectLst>
            <a:softEdge rad="63500"/>
          </a:effectLst>
        </p:spPr>
      </p:pic>
      <p:sp>
        <p:nvSpPr>
          <p:cNvPr id="23" name="TextBox 22"/>
          <p:cNvSpPr txBox="1"/>
          <p:nvPr/>
        </p:nvSpPr>
        <p:spPr>
          <a:xfrm>
            <a:off x="5309420" y="4902259"/>
            <a:ext cx="2820017" cy="830997"/>
          </a:xfrm>
          <a:prstGeom prst="rect">
            <a:avLst/>
          </a:prstGeom>
          <a:noFill/>
        </p:spPr>
        <p:txBody>
          <a:bodyPr wrap="square" rtlCol="0">
            <a:spAutoFit/>
          </a:bodyPr>
          <a:lstStyle/>
          <a:p>
            <a:pPr algn="just"/>
            <a:r>
              <a:rPr lang="ru-RU" sz="1600" b="1" dirty="0" smtClean="0"/>
              <a:t>«открытых дня» были переданы школьникам для заполнения </a:t>
            </a:r>
          </a:p>
        </p:txBody>
      </p:sp>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976" y="3321288"/>
            <a:ext cx="3600000" cy="2627992"/>
          </a:xfrm>
          <a:prstGeom prst="rect">
            <a:avLst/>
          </a:prstGeom>
          <a:effectLst>
            <a:softEdge rad="63500"/>
          </a:effectLst>
        </p:spPr>
      </p:pic>
    </p:spTree>
    <p:extLst>
      <p:ext uri="{BB962C8B-B14F-4D97-AF65-F5344CB8AC3E}">
        <p14:creationId xmlns:p14="http://schemas.microsoft.com/office/powerpoint/2010/main" val="3263821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8" name="Picture 3" descr="E:\67.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66000"/>
                    </a14:imgEffect>
                  </a14:imgLayer>
                </a14:imgProps>
              </a:ext>
            </a:extLst>
          </a:blip>
          <a:srcRect/>
          <a:stretch>
            <a:fillRect/>
          </a:stretch>
        </p:blipFill>
        <p:spPr bwMode="auto">
          <a:xfrm>
            <a:off x="395537" y="292894"/>
            <a:ext cx="8310506" cy="6192688"/>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softEdge rad="12700"/>
          </a:effectLst>
          <a:scene3d>
            <a:camera prst="orthographicFront">
              <a:rot lat="0" lon="0" rev="0"/>
            </a:camera>
            <a:lightRig rig="threePt" dir="t"/>
          </a:scene3d>
          <a:extLst/>
        </p:spPr>
      </p:pic>
      <p:sp>
        <p:nvSpPr>
          <p:cNvPr id="18" name="Прямоугольник 7"/>
          <p:cNvSpPr>
            <a:spLocks noChangeArrowheads="1"/>
          </p:cNvSpPr>
          <p:nvPr/>
        </p:nvSpPr>
        <p:spPr bwMode="auto">
          <a:xfrm>
            <a:off x="6369645" y="2096784"/>
            <a:ext cx="24526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sz="1300" dirty="0"/>
          </a:p>
        </p:txBody>
      </p:sp>
      <p:pic>
        <p:nvPicPr>
          <p:cNvPr id="13" name="Picture 2" descr="D:\презентация\визитк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0648"/>
            <a:ext cx="48418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2"/>
          <p:cNvSpPr>
            <a:spLocks noChangeArrowheads="1"/>
          </p:cNvSpPr>
          <p:nvPr/>
        </p:nvSpPr>
        <p:spPr bwMode="auto">
          <a:xfrm>
            <a:off x="827584" y="467380"/>
            <a:ext cx="4248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ru-RU" b="1" dirty="0" smtClean="0"/>
              <a:t>V </a:t>
            </a:r>
            <a:r>
              <a:rPr lang="ru-RU" altLang="ru-RU" b="1" dirty="0" smtClean="0"/>
              <a:t>этап</a:t>
            </a:r>
            <a:r>
              <a:rPr lang="en-US" altLang="ru-RU" b="1" dirty="0" smtClean="0"/>
              <a:t>: </a:t>
            </a:r>
            <a:r>
              <a:rPr lang="ru-RU" altLang="ru-RU" b="1" dirty="0" smtClean="0">
                <a:solidFill>
                  <a:srgbClr val="C00000"/>
                </a:solidFill>
              </a:rPr>
              <a:t>оформление календаря</a:t>
            </a:r>
            <a:endParaRPr lang="ru-RU" altLang="ru-RU" b="1" dirty="0">
              <a:solidFill>
                <a:srgbClr val="C00000"/>
              </a:solidFill>
            </a:endParaRPr>
          </a:p>
        </p:txBody>
      </p:sp>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 y="980728"/>
            <a:ext cx="7708556" cy="4824536"/>
          </a:xfrm>
          <a:prstGeom prst="rect">
            <a:avLst/>
          </a:prstGeom>
        </p:spPr>
      </p:pic>
      <p:pic>
        <p:nvPicPr>
          <p:cNvPr id="19" name="Picture 2" descr="D:\презентация\blank_with_shad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79512" y="5805264"/>
            <a:ext cx="8784976" cy="69229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043608" y="5868561"/>
            <a:ext cx="7128792" cy="584775"/>
          </a:xfrm>
          <a:prstGeom prst="rect">
            <a:avLst/>
          </a:prstGeom>
          <a:noFill/>
        </p:spPr>
        <p:txBody>
          <a:bodyPr wrap="square" rtlCol="0">
            <a:spAutoFit/>
          </a:bodyPr>
          <a:lstStyle/>
          <a:p>
            <a:pPr algn="ctr"/>
            <a:r>
              <a:rPr lang="ru-RU" sz="1600" b="1" dirty="0">
                <a:solidFill>
                  <a:srgbClr val="FF0000"/>
                </a:solidFill>
              </a:rPr>
              <a:t>6 мая 2014 года завершен основной этап работы по созданию «Календаря Победы»</a:t>
            </a:r>
            <a:r>
              <a:rPr lang="ru-RU" sz="1600" b="1" dirty="0"/>
              <a:t> — готовый календарь получен в </a:t>
            </a:r>
            <a:r>
              <a:rPr lang="ru-RU" sz="1600" b="1" dirty="0" smtClean="0"/>
              <a:t>издательстве</a:t>
            </a:r>
            <a:endParaRPr lang="ru-RU" sz="1600" b="1" dirty="0"/>
          </a:p>
        </p:txBody>
      </p:sp>
    </p:spTree>
    <p:extLst>
      <p:ext uri="{BB962C8B-B14F-4D97-AF65-F5344CB8AC3E}">
        <p14:creationId xmlns:p14="http://schemas.microsoft.com/office/powerpoint/2010/main" val="1374752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500</Words>
  <Application>Microsoft Office PowerPoint</Application>
  <PresentationFormat>Экран (4:3)</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5</vt:lpstr>
    </vt:vector>
  </TitlesOfParts>
  <Company>MIND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Разумова Екатерина Викторовна</dc:creator>
  <cp:lastModifiedBy>Guseva</cp:lastModifiedBy>
  <cp:revision>39</cp:revision>
  <dcterms:created xsi:type="dcterms:W3CDTF">2014-06-10T07:40:07Z</dcterms:created>
  <dcterms:modified xsi:type="dcterms:W3CDTF">2014-06-16T11:57:57Z</dcterms:modified>
</cp:coreProperties>
</file>